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94" r:id="rId3"/>
    <p:sldId id="395" r:id="rId5"/>
    <p:sldId id="377" r:id="rId6"/>
    <p:sldId id="378" r:id="rId7"/>
    <p:sldId id="379" r:id="rId8"/>
    <p:sldId id="380" r:id="rId9"/>
  </p:sldIdLst>
  <p:sldSz cx="14399895" cy="719963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7" userDrawn="1">
          <p15:clr>
            <a:srgbClr val="A4A3A4"/>
          </p15:clr>
        </p15:guide>
        <p15:guide id="2" pos="45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6D00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67"/>
        <p:guide pos="4535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99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1143000"/>
            <a:ext cx="61722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415906" y="960000"/>
            <a:ext cx="11573859" cy="2698583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3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415906" y="3737953"/>
            <a:ext cx="11573859" cy="1545827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520" spc="20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79725" indent="0" algn="ctr">
              <a:buNone/>
              <a:defRPr sz="1680"/>
            </a:lvl7pPr>
            <a:lvl8pPr marL="3359785" indent="0" algn="ctr">
              <a:buNone/>
              <a:defRPr sz="1680"/>
            </a:lvl8pPr>
            <a:lvl9pPr marL="3839845" indent="0" algn="ctr">
              <a:buNone/>
              <a:defRPr sz="168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718583" y="812598"/>
            <a:ext cx="12960000" cy="575622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415906" y="2607874"/>
            <a:ext cx="11573859" cy="1069606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3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415906" y="3737953"/>
            <a:ext cx="11573859" cy="495118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52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18583" y="638740"/>
            <a:ext cx="12955748" cy="740787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18583" y="1564724"/>
            <a:ext cx="12955748" cy="4996536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2351339" y="4040315"/>
            <a:ext cx="9175748" cy="805039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62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2351339" y="4845354"/>
            <a:ext cx="9175748" cy="910866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9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800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79725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59785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39845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18583" y="638740"/>
            <a:ext cx="12955748" cy="740787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718583" y="1576063"/>
            <a:ext cx="6114331" cy="4985197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7572756" y="1576063"/>
            <a:ext cx="6114331" cy="4985197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18583" y="638740"/>
            <a:ext cx="12955748" cy="740787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718583" y="1500472"/>
            <a:ext cx="6309921" cy="40063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1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79725" indent="0">
              <a:buNone/>
              <a:defRPr sz="1680" b="1"/>
            </a:lvl7pPr>
            <a:lvl8pPr marL="3359785" indent="0">
              <a:buNone/>
              <a:defRPr sz="1680" b="1"/>
            </a:lvl8pPr>
            <a:lvl9pPr marL="3839845" indent="0">
              <a:buNone/>
              <a:defRPr sz="168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718583" y="1946457"/>
            <a:ext cx="6309921" cy="4614803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7365059" y="1492629"/>
            <a:ext cx="6309921" cy="40063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1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79725" indent="0">
              <a:buNone/>
              <a:defRPr sz="1680" b="1"/>
            </a:lvl7pPr>
            <a:lvl8pPr marL="3359785" indent="0">
              <a:buNone/>
              <a:defRPr sz="1680" b="1"/>
            </a:lvl8pPr>
            <a:lvl9pPr marL="3839845" indent="0">
              <a:buNone/>
              <a:defRPr sz="168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7365059" y="1946457"/>
            <a:ext cx="6309921" cy="4614803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18583" y="638740"/>
            <a:ext cx="12955748" cy="740787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718583" y="1632756"/>
            <a:ext cx="6180800" cy="48377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8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7500473" y="1632756"/>
            <a:ext cx="6173858" cy="48377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8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2088347" y="960000"/>
            <a:ext cx="1233071" cy="52800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94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1080000" y="960000"/>
            <a:ext cx="10829764" cy="5280000"/>
          </a:xfrm>
        </p:spPr>
        <p:txBody>
          <a:bodyPr vert="eaVert" lIns="46800" tIns="46800" rIns="46800" bIns="46800"/>
          <a:lstStyle>
            <a:lvl1pPr marL="240030" indent="-240030">
              <a:spcAft>
                <a:spcPts val="1000"/>
              </a:spcAft>
              <a:defRPr spc="300"/>
            </a:lvl1pPr>
            <a:lvl2pPr marL="720090" indent="-240030">
              <a:defRPr spc="300"/>
            </a:lvl2pPr>
            <a:lvl3pPr marL="1200150" indent="-240030">
              <a:defRPr spc="300"/>
            </a:lvl3pPr>
            <a:lvl4pPr marL="1680210" indent="-240030">
              <a:defRPr spc="300"/>
            </a:lvl4pPr>
            <a:lvl5pPr marL="2160270" indent="-24003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718583" y="638740"/>
            <a:ext cx="12955748" cy="740787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718583" y="1564724"/>
            <a:ext cx="12955748" cy="4996536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722835" y="6629292"/>
            <a:ext cx="3188976" cy="3325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861417" y="6629292"/>
            <a:ext cx="4677165" cy="3325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10485355" y="6629292"/>
            <a:ext cx="3188976" cy="3325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60120" rtl="0" eaLnBrk="1" fontAlgn="auto" latinLnBrk="0" hangingPunct="1">
        <a:lnSpc>
          <a:spcPct val="100000"/>
        </a:lnSpc>
        <a:spcBef>
          <a:spcPct val="0"/>
        </a:spcBef>
        <a:buNone/>
        <a:defRPr sz="378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9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720090" indent="-240030" algn="l" defTabSz="96012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89735" algn="l"/>
          <a:tab pos="1689735" algn="l"/>
          <a:tab pos="1689735" algn="l"/>
          <a:tab pos="1689735" algn="l"/>
        </a:tabLst>
        <a:defRPr sz="168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200150" indent="-240030" algn="l" defTabSz="96012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8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80210" indent="-240030" algn="l" defTabSz="96012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7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160270" indent="-240030" algn="l" defTabSz="96012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7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639695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19755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599815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79875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79725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59785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39845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68.xml"/><Relationship Id="rId6" Type="http://schemas.openxmlformats.org/officeDocument/2006/relationships/image" Target="../media/image1.jpeg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74.xml"/><Relationship Id="rId6" Type="http://schemas.openxmlformats.org/officeDocument/2006/relationships/tags" Target="../tags/tag73.xml"/><Relationship Id="rId5" Type="http://schemas.openxmlformats.org/officeDocument/2006/relationships/image" Target="../media/image2.jpeg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80.xml"/><Relationship Id="rId6" Type="http://schemas.openxmlformats.org/officeDocument/2006/relationships/image" Target="../media/image3.jpeg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86.xml"/><Relationship Id="rId6" Type="http://schemas.openxmlformats.org/officeDocument/2006/relationships/tags" Target="../tags/tag85.xml"/><Relationship Id="rId5" Type="http://schemas.openxmlformats.org/officeDocument/2006/relationships/image" Target="../media/image4.jpeg"/><Relationship Id="rId4" Type="http://schemas.openxmlformats.org/officeDocument/2006/relationships/tags" Target="../tags/tag84.xml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92.xml"/><Relationship Id="rId6" Type="http://schemas.openxmlformats.org/officeDocument/2006/relationships/tags" Target="../tags/tag91.xml"/><Relationship Id="rId5" Type="http://schemas.openxmlformats.org/officeDocument/2006/relationships/image" Target="../media/image5.jpeg"/><Relationship Id="rId4" Type="http://schemas.openxmlformats.org/officeDocument/2006/relationships/tags" Target="../tags/tag90.xml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98.xml"/><Relationship Id="rId6" Type="http://schemas.openxmlformats.org/officeDocument/2006/relationships/image" Target="../media/image6.jpeg"/><Relationship Id="rId5" Type="http://schemas.openxmlformats.org/officeDocument/2006/relationships/tags" Target="../tags/tag97.xml"/><Relationship Id="rId4" Type="http://schemas.openxmlformats.org/officeDocument/2006/relationships/tags" Target="../tags/tag96.xml"/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635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4"/>
            </p:custDataLst>
          </p:nvPr>
        </p:nvGraphicFramePr>
        <p:xfrm>
          <a:off x="0" y="4596765"/>
          <a:ext cx="14401800" cy="26035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00225"/>
                <a:gridCol w="1800225"/>
                <a:gridCol w="1800225"/>
                <a:gridCol w="1800225"/>
                <a:gridCol w="1800225"/>
                <a:gridCol w="1800225"/>
                <a:gridCol w="1800225"/>
                <a:gridCol w="1800225"/>
              </a:tblGrid>
              <a:tr h="120523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Item Number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Wattage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Lumen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en-US" sz="1600" b="1"/>
                        <a:t>LED Type</a:t>
                      </a:r>
                      <a:endParaRPr lang="en-US" alt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en-US" sz="1600" b="1"/>
                        <a:t>Size</a:t>
                      </a:r>
                      <a:endParaRPr lang="en-US" alt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en-US" sz="1600" b="1"/>
                        <a:t>Package</a:t>
                      </a:r>
                      <a:endParaRPr lang="en-US" alt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Warranty</a:t>
                      </a:r>
                      <a:endParaRPr lang="en-US" sz="1600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NW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</a:tr>
              <a:tr h="349885">
                <a:tc rowSpan="4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HB01</a:t>
                      </a:r>
                      <a:endParaRPr lang="en-US" sz="16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100W</a:t>
                      </a:r>
                      <a:endParaRPr lang="en-US" sz="95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14000LM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SMD 3030 LED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280*280*135mm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345*345*155mm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rowSpan="4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 years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2500g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348615">
                <a:tc vMerge="1">
                  <a:tcPr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150W</a:t>
                      </a:r>
                      <a:endParaRPr lang="en-US" sz="95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21000LM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SMD 3030 LED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340*340*125mm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370*370*135mm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3200g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348615">
                <a:tc vMerge="1">
                  <a:tcPr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200W</a:t>
                      </a:r>
                      <a:endParaRPr lang="en-US" sz="95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28000LM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SMD 3030 LED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400*400*135mm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410*410*145mm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4800g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351155">
                <a:tc vMerge="1">
                  <a:tcPr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240W</a:t>
                      </a:r>
                      <a:endParaRPr lang="en-US" sz="95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33600LM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SMD 3030 LED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400*400*135mm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410*410*145mm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4800g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>
            <p:custDataLst>
              <p:tags r:id="rId5"/>
            </p:custDataLst>
          </p:nvPr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8608060" y="1046480"/>
            <a:ext cx="526732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High Bay </a:t>
            </a: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Light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Driver:Penel driver or Sosen driver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Light source:SMD 3030 chips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CRI:&gt;70 or &gt;80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Power factor:&gt; 0.95,THD:&lt;=10% at full load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beam angle:4 Options : 120°clear /frosted  glass cover, 60°/ 90°lens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Heat sink:Aluminum (heat-sink can be black or white)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IP Rating:IP65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Driver efficiency :&gt;90%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Resist Lightning surge voltage :4KV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67180" y="241300"/>
            <a:ext cx="4102735" cy="4102735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-5080" y="14605"/>
            <a:ext cx="24942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HB01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635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>
            <p:custDataLst>
              <p:tags r:id="rId4"/>
            </p:custDataLst>
          </p:nvPr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8608060" y="1046480"/>
            <a:ext cx="526732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High Bay Light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Driver:Penel driver or Sosen driver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Light source:SMD 3030 chips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CRI:&gt;70 or &gt;80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Power factor:&gt; 0.95,THD:&lt;=10% at full load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beam angle:4 Options : 120°clear /frosted  glass cover, 60°/ 90°lens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Heat sink:Aluminum (heat-sink can be black or white)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IP Rating:IP65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Driver efficiency :&gt;90%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Resist Lightning surge voltage :4KV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 flipH="1">
            <a:off x="1567180" y="241300"/>
            <a:ext cx="4102735" cy="4102735"/>
          </a:xfrm>
          <a:prstGeom prst="ellipse">
            <a:avLst/>
          </a:prstGeom>
          <a:blipFill rotWithShape="1"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-5080" y="14605"/>
            <a:ext cx="24942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HB02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  <p:graphicFrame>
        <p:nvGraphicFramePr>
          <p:cNvPr id="12" name="表格 11"/>
          <p:cNvGraphicFramePr/>
          <p:nvPr>
            <p:custDataLst>
              <p:tags r:id="rId6"/>
            </p:custDataLst>
          </p:nvPr>
        </p:nvGraphicFramePr>
        <p:xfrm>
          <a:off x="0" y="4596765"/>
          <a:ext cx="14401800" cy="26035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00225"/>
                <a:gridCol w="1800225"/>
                <a:gridCol w="1800225"/>
                <a:gridCol w="1800225"/>
                <a:gridCol w="1800225"/>
                <a:gridCol w="1800225"/>
                <a:gridCol w="1800225"/>
                <a:gridCol w="1800225"/>
              </a:tblGrid>
              <a:tr h="120523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Item Number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Wattage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Lumen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en-US" sz="1600" b="1"/>
                        <a:t>LED Type</a:t>
                      </a:r>
                      <a:endParaRPr lang="en-US" alt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en-US" sz="1600" b="1"/>
                        <a:t>Size</a:t>
                      </a:r>
                      <a:endParaRPr lang="en-US" alt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en-US" sz="1600" b="1"/>
                        <a:t>Package</a:t>
                      </a:r>
                      <a:endParaRPr lang="en-US" alt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Warranty</a:t>
                      </a:r>
                      <a:endParaRPr lang="en-US" sz="1600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NW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</a:tr>
              <a:tr h="349885">
                <a:tc rowSpan="4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HB02</a:t>
                      </a:r>
                      <a:endParaRPr lang="en-US" sz="16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100W</a:t>
                      </a:r>
                      <a:endParaRPr lang="en-US" sz="95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14000LM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SMD 3030 LED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280*280*135mm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345*345*155mm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rowSpan="4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 years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2100g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348615">
                <a:tc vMerge="1">
                  <a:tcPr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150W</a:t>
                      </a:r>
                      <a:endParaRPr lang="en-US" sz="95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21000LM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SMD 3030 LED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340*340*125mm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370*370*135mm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2800g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348615">
                <a:tc vMerge="1">
                  <a:tcPr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200W</a:t>
                      </a:r>
                      <a:endParaRPr lang="en-US" sz="95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28000LM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SMD 3030 LED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400*400*135mm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410*410*145mm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3500g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351155">
                <a:tc vMerge="1">
                  <a:tcPr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240W</a:t>
                      </a:r>
                      <a:endParaRPr lang="en-US" sz="95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33600LM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SMD 3030 LED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400*400*135mm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410*410*145mm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3500g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</a:tbl>
          </a:graphicData>
        </a:graphic>
      </p:graphicFrame>
    </p:spTree>
    <p:custDataLst>
      <p:tags r:id="rId7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635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4"/>
            </p:custDataLst>
          </p:nvPr>
        </p:nvGraphicFramePr>
        <p:xfrm>
          <a:off x="0" y="4596765"/>
          <a:ext cx="14401800" cy="260286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00300"/>
                <a:gridCol w="2400300"/>
                <a:gridCol w="2400300"/>
                <a:gridCol w="2400300"/>
                <a:gridCol w="2400300"/>
                <a:gridCol w="2400300"/>
              </a:tblGrid>
              <a:tr h="120523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Item Number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Wattage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Diameter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en-US" sz="1600" b="1"/>
                        <a:t>Height</a:t>
                      </a:r>
                      <a:endParaRPr lang="en-US" alt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Connection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Use </a:t>
                      </a:r>
                      <a:r>
                        <a:rPr lang="en-US" sz="1600" b="1"/>
                        <a:t>Height 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</a:tr>
              <a:tr h="349250">
                <a:tc rowSpan="4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HB03</a:t>
                      </a:r>
                      <a:endParaRPr lang="en-US" sz="16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50W</a:t>
                      </a:r>
                      <a:endParaRPr lang="en-US" sz="95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350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190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row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Chain / rod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300*240*55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348615">
                <a:tc vMerge="1">
                  <a:tcPr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100W</a:t>
                      </a:r>
                      <a:endParaRPr lang="en-US" sz="95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450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300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600*240*55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348615">
                <a:tc vMerge="1">
                  <a:tcPr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150W</a:t>
                      </a:r>
                      <a:endParaRPr lang="en-US" sz="95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450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310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600*460*55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351155">
                <a:tc vMerge="1">
                  <a:tcPr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200W</a:t>
                      </a:r>
                      <a:endParaRPr lang="en-US" sz="95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500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380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720*600*55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>
            <p:custDataLst>
              <p:tags r:id="rId5"/>
            </p:custDataLst>
          </p:nvPr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8608060" y="1046480"/>
            <a:ext cx="52673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High Bay Light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Material: Aluminum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Color: silver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Light source: Epistar chipColor temperature: 6500K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Light angle: 120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Waterproof rating: IP65Voltage: 85-265V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LED service life: 50000 hours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 flipH="1">
            <a:off x="1567180" y="241300"/>
            <a:ext cx="4102735" cy="4102735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0" y="0"/>
            <a:ext cx="24942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HB03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635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>
            <p:custDataLst>
              <p:tags r:id="rId4"/>
            </p:custDataLst>
          </p:nvPr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8608060" y="1046480"/>
            <a:ext cx="52673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High Bay Light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Material: Aluminum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Color: silver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Light source: Epistar chipColor temperature: 6500K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Light angle: 120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Waterproof rating: IP65Voltage: 85-265V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LED service life: 50000 hours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 flipH="1">
            <a:off x="1567180" y="241300"/>
            <a:ext cx="4102735" cy="4102735"/>
          </a:xfrm>
          <a:prstGeom prst="ellipse">
            <a:avLst/>
          </a:prstGeom>
          <a:blipFill rotWithShape="1"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-5080" y="14605"/>
            <a:ext cx="24942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HB05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  <p:graphicFrame>
        <p:nvGraphicFramePr>
          <p:cNvPr id="10" name="表格 9"/>
          <p:cNvGraphicFramePr/>
          <p:nvPr>
            <p:custDataLst>
              <p:tags r:id="rId6"/>
            </p:custDataLst>
          </p:nvPr>
        </p:nvGraphicFramePr>
        <p:xfrm>
          <a:off x="0" y="4607560"/>
          <a:ext cx="14401800" cy="259207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00300"/>
                <a:gridCol w="2400300"/>
                <a:gridCol w="2400300"/>
                <a:gridCol w="2400300"/>
                <a:gridCol w="2400300"/>
                <a:gridCol w="2400300"/>
              </a:tblGrid>
              <a:tr h="120015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Item Number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Wattage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Diameter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en-US" sz="1600" b="1"/>
                        <a:t>Height</a:t>
                      </a:r>
                      <a:endParaRPr lang="en-US" alt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Connection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Use </a:t>
                      </a:r>
                      <a:r>
                        <a:rPr lang="en-US" sz="1600" b="1"/>
                        <a:t>Height 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</a:tr>
              <a:tr h="347980">
                <a:tc rowSpan="4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HB05</a:t>
                      </a:r>
                      <a:endParaRPr lang="en-US" sz="16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50W</a:t>
                      </a:r>
                      <a:endParaRPr lang="en-US" sz="95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350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190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row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Chain / rod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300*240*55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347345">
                <a:tc vMerge="1">
                  <a:tcPr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100W</a:t>
                      </a:r>
                      <a:endParaRPr lang="en-US" sz="95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450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300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600*240*55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346710">
                <a:tc vMerge="1">
                  <a:tcPr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150W</a:t>
                      </a:r>
                      <a:endParaRPr lang="en-US" sz="95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450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310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600*460*55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349885">
                <a:tc vMerge="1">
                  <a:tcPr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200W</a:t>
                      </a:r>
                      <a:endParaRPr lang="en-US" sz="95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500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380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720*600*55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</a:tbl>
          </a:graphicData>
        </a:graphic>
      </p:graphicFrame>
    </p:spTree>
    <p:custDataLst>
      <p:tags r:id="rId7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635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>
            <p:custDataLst>
              <p:tags r:id="rId4"/>
            </p:custDataLst>
          </p:nvPr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8608060" y="1046480"/>
            <a:ext cx="52673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High Bay Light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Material: Aluminum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Color: silver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Light source: Epistar chipColor temperature: 6500K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Light angle: 120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Waterproof rating: IP65Voltage: 85-265V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LED service life: 50000 hours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67180" y="241300"/>
            <a:ext cx="4102735" cy="4102735"/>
          </a:xfrm>
          <a:prstGeom prst="ellipse">
            <a:avLst/>
          </a:prstGeom>
          <a:blipFill rotWithShape="1"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-5080" y="14605"/>
            <a:ext cx="24942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HB06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6"/>
            </p:custDataLst>
          </p:nvPr>
        </p:nvGraphicFramePr>
        <p:xfrm>
          <a:off x="-5080" y="4982210"/>
          <a:ext cx="14401800" cy="22176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80360"/>
                <a:gridCol w="2880360"/>
                <a:gridCol w="2880360"/>
                <a:gridCol w="2880360"/>
                <a:gridCol w="2880360"/>
              </a:tblGrid>
              <a:tr h="100800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Item Number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Wattage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Led Quantity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Luminous Flux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Beam Angle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</a:tr>
              <a:tr h="302400">
                <a:tc rowSpan="4">
                  <a:txBody>
                    <a:bodyPr/>
                    <a:p>
                      <a:pPr algn="ctr">
                        <a:buClrTx/>
                        <a:buSzTx/>
                        <a:buFontTx/>
                      </a:pPr>
                      <a:r>
                        <a:rPr lang="en-US" sz="1600">
                          <a:sym typeface="+mn-ea"/>
                        </a:rPr>
                        <a:t>HB</a:t>
                      </a:r>
                      <a:r>
                        <a:rPr lang="en-US" sz="1600">
                          <a:sym typeface="+mn-ea"/>
                        </a:rPr>
                        <a:t>06</a:t>
                      </a:r>
                      <a:endParaRPr lang="en-US" sz="16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9W</a:t>
                      </a:r>
                      <a:endParaRPr lang="en-US" sz="16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0"/>
                        <a:t>2.8umol/j</a:t>
                      </a:r>
                      <a:endParaRPr lang="en-US" sz="1600" b="0"/>
                    </a:p>
                  </a:txBody>
                  <a:tcPr marL="12700" marR="12700" marT="12700" vert="horz" anchor="ctr" anchorCtr="0"/>
                </a:tc>
                <a:tc rowSpan="4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0"/>
                        <a:t>Full spectrum </a:t>
                      </a:r>
                      <a:endParaRPr lang="en-US" sz="1600" b="0"/>
                    </a:p>
                  </a:txBody>
                  <a:tcPr marL="12700" marR="12700" marT="12700" vert="horz" anchor="ctr" anchorCtr="0"/>
                </a:tc>
                <a:tc rowSpan="4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0"/>
                        <a:t>Can be customized</a:t>
                      </a:r>
                      <a:endParaRPr lang="en-US" sz="1600" b="0"/>
                    </a:p>
                  </a:txBody>
                  <a:tcPr marL="12700" marR="12700" marT="12700" vert="horz" anchor="ctr" anchorCtr="0"/>
                </a:tc>
              </a:tr>
              <a:tr h="302400">
                <a:tc vMerge="1">
                  <a:tcPr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18W</a:t>
                      </a:r>
                      <a:endParaRPr lang="en-US" sz="16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0"/>
                        <a:t>2.8umol/j</a:t>
                      </a:r>
                      <a:endParaRPr lang="en-US" sz="1600" b="0"/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</a:tr>
              <a:tr h="302400">
                <a:tc vMerge="1">
                  <a:tcPr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36W</a:t>
                      </a:r>
                      <a:endParaRPr lang="en-US" sz="16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0"/>
                        <a:t>2.8umol/j</a:t>
                      </a:r>
                      <a:endParaRPr lang="en-US" sz="1600" b="0"/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</a:tr>
              <a:tr h="302400">
                <a:tc vMerge="1">
                  <a:tcPr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60W</a:t>
                      </a:r>
                      <a:endParaRPr lang="en-US" sz="16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0"/>
                        <a:t>2.8umol/j</a:t>
                      </a:r>
                      <a:endParaRPr lang="en-US" sz="1600" b="0"/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</a:tr>
            </a:tbl>
          </a:graphicData>
        </a:graphic>
      </p:graphicFrame>
    </p:spTree>
    <p:custDataLst>
      <p:tags r:id="rId7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635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4"/>
            </p:custDataLst>
          </p:nvPr>
        </p:nvGraphicFramePr>
        <p:xfrm>
          <a:off x="-5080" y="4794250"/>
          <a:ext cx="14401800" cy="260286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80360"/>
                <a:gridCol w="2880360"/>
                <a:gridCol w="2880360"/>
                <a:gridCol w="2880360"/>
                <a:gridCol w="2880360"/>
              </a:tblGrid>
              <a:tr h="100800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Item Number7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Wattage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Led Quantity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Luminous Flux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Beam Angle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</a:tr>
              <a:tr h="349250">
                <a:tc rowSpan="4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>
                          <a:sym typeface="+mn-ea"/>
                        </a:rPr>
                        <a:t>HB</a:t>
                      </a:r>
                      <a:r>
                        <a:rPr lang="en-US" sz="1600"/>
                        <a:t>07</a:t>
                      </a:r>
                      <a:endParaRPr lang="en-US" sz="16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15W</a:t>
                      </a:r>
                      <a:endParaRPr lang="en-US" sz="16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0"/>
                        <a:t>2.8umol/j</a:t>
                      </a:r>
                      <a:endParaRPr lang="en-US" sz="1600" b="0"/>
                    </a:p>
                  </a:txBody>
                  <a:tcPr marL="12700" marR="12700" marT="12700" vert="horz" anchor="ctr" anchorCtr="0"/>
                </a:tc>
                <a:tc rowSpan="4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0"/>
                        <a:t>Full spectrum </a:t>
                      </a:r>
                      <a:endParaRPr lang="en-US" sz="1600" b="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0"/>
                        <a:t>550*280*120</a:t>
                      </a:r>
                      <a:endParaRPr lang="en-US" sz="1600" b="0"/>
                    </a:p>
                  </a:txBody>
                  <a:tcPr marL="12700" marR="12700" marT="12700" vert="horz" anchor="ctr" anchorCtr="0"/>
                </a:tc>
              </a:tr>
              <a:tr h="348615">
                <a:tc vMerge="1">
                  <a:tcPr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30W</a:t>
                      </a:r>
                      <a:endParaRPr lang="en-US" sz="16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0"/>
                        <a:t>2.8umol/j</a:t>
                      </a:r>
                      <a:endParaRPr lang="en-US" sz="1600" b="0"/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0"/>
                        <a:t>550*280*120</a:t>
                      </a:r>
                      <a:endParaRPr lang="en-US" sz="1600" b="0"/>
                    </a:p>
                  </a:txBody>
                  <a:tcPr marL="12700" marR="12700" marT="12700" vert="horz" anchor="ctr" anchorCtr="0"/>
                </a:tc>
              </a:tr>
              <a:tr h="348615">
                <a:tc vMerge="1">
                  <a:tcPr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45W</a:t>
                      </a:r>
                      <a:endParaRPr lang="en-US" sz="16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0"/>
                        <a:t>2.8umol/j</a:t>
                      </a:r>
                      <a:endParaRPr lang="en-US" sz="1600" b="0"/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0"/>
                        <a:t>550*280*120</a:t>
                      </a:r>
                      <a:endParaRPr lang="en-US" sz="1600" b="0"/>
                    </a:p>
                  </a:txBody>
                  <a:tcPr marL="12700" marR="12700" marT="12700" vert="horz" anchor="ctr" anchorCtr="0"/>
                </a:tc>
              </a:tr>
              <a:tr h="351155">
                <a:tc vMerge="1">
                  <a:tcPr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60W</a:t>
                      </a:r>
                      <a:endParaRPr lang="en-US" sz="16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0"/>
                        <a:t>2.8umol/j</a:t>
                      </a:r>
                      <a:endParaRPr lang="en-US" sz="1600" b="0"/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0"/>
                        <a:t>550*280*120</a:t>
                      </a:r>
                      <a:endParaRPr lang="en-US" sz="1600" b="0"/>
                    </a:p>
                  </a:txBody>
                  <a:tcPr marL="12700" marR="12700" marT="12700" vert="horz" anchor="ctr" anchorCtr="0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>
            <p:custDataLst>
              <p:tags r:id="rId5"/>
            </p:custDataLst>
          </p:nvPr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8608060" y="1046480"/>
            <a:ext cx="52673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High Bay Light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Material: Aluminum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Color: silver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Light source: Epistar chipColor temperature: 6500K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Light angle: 120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Waterproof rating: IP65Voltage: 85-265V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LED service life: 50000 hours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67180" y="241300"/>
            <a:ext cx="4102735" cy="4102735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-5080" y="14605"/>
            <a:ext cx="24942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HB07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TABLE_BEAUTIFY" val="smartTable{6912f6e2-8fd1-4a4f-9ec0-6aa026056f43}"/>
</p:tagLst>
</file>

<file path=ppt/tags/tag64.xml><?xml version="1.0" encoding="utf-8"?>
<p:tagLst xmlns:p="http://schemas.openxmlformats.org/presentationml/2006/main">
  <p:tag name="KSO_WM_UNIT_TABLE_BEAUTIFY" val="smartTable{a2f23673-f23a-49ee-a6d8-d62826f97a1e}"/>
</p:tagLst>
</file>

<file path=ppt/tags/tag65.xml><?xml version="1.0" encoding="utf-8"?>
<p:tagLst xmlns:p="http://schemas.openxmlformats.org/presentationml/2006/main">
  <p:tag name="KSO_WM_UNIT_TABLE_BEAUTIFY" val="smartTable{78e08a5f-f4c1-47cd-93fe-c0dfa94794e1}"/>
</p:tagLst>
</file>

<file path=ppt/tags/tag66.xml><?xml version="1.0" encoding="utf-8"?>
<p:tagLst xmlns:p="http://schemas.openxmlformats.org/presentationml/2006/main">
  <p:tag name="KSO_WM_UNIT_TABLE_BEAUTIFY" val="smartTable{00709f48-81f3-461c-9eea-1080eafe2e5b}"/>
  <p:tag name="TABLE_ENDDRAG_ORIGIN_RECT" val="1134*204"/>
  <p:tag name="TABLE_ENDDRAG_RECT" val="0*361*1134*204"/>
  <p:tag name="TABLE_EMPHASIZE_COLOR" val="16415013"/>
</p:tagLst>
</file>

<file path=ppt/tags/tag67.xml><?xml version="1.0" encoding="utf-8"?>
<p:tagLst xmlns:p="http://schemas.openxmlformats.org/presentationml/2006/main">
  <p:tag name="KSO_WM_UNIT_TABLE_BEAUTIFY" val="smartTable{6477d0f9-a824-4f9d-a85f-f8e6cd99508e}"/>
</p:tagLst>
</file>

<file path=ppt/tags/tag6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9.xml><?xml version="1.0" encoding="utf-8"?>
<p:tagLst xmlns:p="http://schemas.openxmlformats.org/presentationml/2006/main">
  <p:tag name="KSO_WM_UNIT_TABLE_BEAUTIFY" val="smartTable{6912f6e2-8fd1-4a4f-9ec0-6aa026056f43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TABLE_BEAUTIFY" val="smartTable{a2f23673-f23a-49ee-a6d8-d62826f97a1e}"/>
</p:tagLst>
</file>

<file path=ppt/tags/tag71.xml><?xml version="1.0" encoding="utf-8"?>
<p:tagLst xmlns:p="http://schemas.openxmlformats.org/presentationml/2006/main">
  <p:tag name="KSO_WM_UNIT_TABLE_BEAUTIFY" val="smartTable{78e08a5f-f4c1-47cd-93fe-c0dfa94794e1}"/>
</p:tagLst>
</file>

<file path=ppt/tags/tag72.xml><?xml version="1.0" encoding="utf-8"?>
<p:tagLst xmlns:p="http://schemas.openxmlformats.org/presentationml/2006/main">
  <p:tag name="KSO_WM_UNIT_TABLE_BEAUTIFY" val="smartTable{6477d0f9-a824-4f9d-a85f-f8e6cd99508e}"/>
</p:tagLst>
</file>

<file path=ppt/tags/tag73.xml><?xml version="1.0" encoding="utf-8"?>
<p:tagLst xmlns:p="http://schemas.openxmlformats.org/presentationml/2006/main">
  <p:tag name="KSO_WM_UNIT_TABLE_BEAUTIFY" val="smartTable{00709f48-81f3-461c-9eea-1080eafe2e5b}"/>
  <p:tag name="TABLE_ENDDRAG_ORIGIN_RECT" val="1134*204"/>
  <p:tag name="TABLE_ENDDRAG_RECT" val="0*361*1134*204"/>
  <p:tag name="TABLE_EMPHASIZE_COLOR" val="16415013"/>
  <p:tag name="KSO_WM_BEAUTIFY_FLAG" val=""/>
</p:tagLst>
</file>

<file path=ppt/tags/tag7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5.xml><?xml version="1.0" encoding="utf-8"?>
<p:tagLst xmlns:p="http://schemas.openxmlformats.org/presentationml/2006/main">
  <p:tag name="KSO_WM_UNIT_TABLE_BEAUTIFY" val="smartTable{6912f6e2-8fd1-4a4f-9ec0-6aa026056f43}"/>
</p:tagLst>
</file>

<file path=ppt/tags/tag76.xml><?xml version="1.0" encoding="utf-8"?>
<p:tagLst xmlns:p="http://schemas.openxmlformats.org/presentationml/2006/main">
  <p:tag name="KSO_WM_UNIT_TABLE_BEAUTIFY" val="smartTable{a2f23673-f23a-49ee-a6d8-d62826f97a1e}"/>
</p:tagLst>
</file>

<file path=ppt/tags/tag77.xml><?xml version="1.0" encoding="utf-8"?>
<p:tagLst xmlns:p="http://schemas.openxmlformats.org/presentationml/2006/main">
  <p:tag name="KSO_WM_UNIT_TABLE_BEAUTIFY" val="smartTable{78e08a5f-f4c1-47cd-93fe-c0dfa94794e1}"/>
</p:tagLst>
</file>

<file path=ppt/tags/tag78.xml><?xml version="1.0" encoding="utf-8"?>
<p:tagLst xmlns:p="http://schemas.openxmlformats.org/presentationml/2006/main">
  <p:tag name="KSO_WM_UNIT_TABLE_BEAUTIFY" val="smartTable{00709f48-81f3-461c-9eea-1080eafe2e5b}"/>
  <p:tag name="TABLE_ENDDRAG_ORIGIN_RECT" val="1133*204"/>
  <p:tag name="TABLE_ENDDRAG_RECT" val="0*361*1133*204"/>
  <p:tag name="TABLE_EMPHASIZE_COLOR" val="16415013"/>
</p:tagLst>
</file>

<file path=ppt/tags/tag79.xml><?xml version="1.0" encoding="utf-8"?>
<p:tagLst xmlns:p="http://schemas.openxmlformats.org/presentationml/2006/main">
  <p:tag name="KSO_WM_UNIT_TABLE_BEAUTIFY" val="smartTable{6477d0f9-a824-4f9d-a85f-f8e6cd99508e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1.xml><?xml version="1.0" encoding="utf-8"?>
<p:tagLst xmlns:p="http://schemas.openxmlformats.org/presentationml/2006/main">
  <p:tag name="KSO_WM_UNIT_TABLE_BEAUTIFY" val="smartTable{6912f6e2-8fd1-4a4f-9ec0-6aa026056f43}"/>
</p:tagLst>
</file>

<file path=ppt/tags/tag82.xml><?xml version="1.0" encoding="utf-8"?>
<p:tagLst xmlns:p="http://schemas.openxmlformats.org/presentationml/2006/main">
  <p:tag name="KSO_WM_UNIT_TABLE_BEAUTIFY" val="smartTable{a2f23673-f23a-49ee-a6d8-d62826f97a1e}"/>
</p:tagLst>
</file>

<file path=ppt/tags/tag83.xml><?xml version="1.0" encoding="utf-8"?>
<p:tagLst xmlns:p="http://schemas.openxmlformats.org/presentationml/2006/main">
  <p:tag name="KSO_WM_UNIT_TABLE_BEAUTIFY" val="smartTable{78e08a5f-f4c1-47cd-93fe-c0dfa94794e1}"/>
</p:tagLst>
</file>

<file path=ppt/tags/tag84.xml><?xml version="1.0" encoding="utf-8"?>
<p:tagLst xmlns:p="http://schemas.openxmlformats.org/presentationml/2006/main">
  <p:tag name="KSO_WM_UNIT_TABLE_BEAUTIFY" val="smartTable{6477d0f9-a824-4f9d-a85f-f8e6cd99508e}"/>
</p:tagLst>
</file>

<file path=ppt/tags/tag85.xml><?xml version="1.0" encoding="utf-8"?>
<p:tagLst xmlns:p="http://schemas.openxmlformats.org/presentationml/2006/main">
  <p:tag name="KSO_WM_UNIT_TABLE_BEAUTIFY" val="smartTable{00709f48-81f3-461c-9eea-1080eafe2e5b}"/>
  <p:tag name="TABLE_ENDDRAG_ORIGIN_RECT" val="1134*204"/>
  <p:tag name="TABLE_ENDDRAG_RECT" val="0*362*1134*204"/>
  <p:tag name="TABLE_EMPHASIZE_COLOR" val="16415013"/>
  <p:tag name="KSO_WM_BEAUTIFY_FLAG" val=""/>
</p:tagLst>
</file>

<file path=ppt/tags/tag8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7.xml><?xml version="1.0" encoding="utf-8"?>
<p:tagLst xmlns:p="http://schemas.openxmlformats.org/presentationml/2006/main">
  <p:tag name="KSO_WM_UNIT_TABLE_BEAUTIFY" val="smartTable{6912f6e2-8fd1-4a4f-9ec0-6aa026056f43}"/>
</p:tagLst>
</file>

<file path=ppt/tags/tag88.xml><?xml version="1.0" encoding="utf-8"?>
<p:tagLst xmlns:p="http://schemas.openxmlformats.org/presentationml/2006/main">
  <p:tag name="KSO_WM_UNIT_TABLE_BEAUTIFY" val="smartTable{a2f23673-f23a-49ee-a6d8-d62826f97a1e}"/>
</p:tagLst>
</file>

<file path=ppt/tags/tag89.xml><?xml version="1.0" encoding="utf-8"?>
<p:tagLst xmlns:p="http://schemas.openxmlformats.org/presentationml/2006/main">
  <p:tag name="KSO_WM_UNIT_TABLE_BEAUTIFY" val="smartTable{78e08a5f-f4c1-47cd-93fe-c0dfa94794e1}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TABLE_BEAUTIFY" val="smartTable{6477d0f9-a824-4f9d-a85f-f8e6cd99508e}"/>
</p:tagLst>
</file>

<file path=ppt/tags/tag91.xml><?xml version="1.0" encoding="utf-8"?>
<p:tagLst xmlns:p="http://schemas.openxmlformats.org/presentationml/2006/main">
  <p:tag name="KSO_WM_UNIT_TABLE_BEAUTIFY" val="smartTable{00709f48-81f3-461c-9eea-1080eafe2e5b}"/>
  <p:tag name="TABLE_ENDDRAG_ORIGIN_RECT" val="1133*204"/>
  <p:tag name="TABLE_ENDDRAG_RECT" val="0*361*1133*204"/>
  <p:tag name="TABLE_EMPHASIZE_COLOR" val="16415013"/>
  <p:tag name="KSO_WM_BEAUTIFY_FLAG" val=""/>
</p:tagLst>
</file>

<file path=ppt/tags/tag9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3.xml><?xml version="1.0" encoding="utf-8"?>
<p:tagLst xmlns:p="http://schemas.openxmlformats.org/presentationml/2006/main">
  <p:tag name="KSO_WM_UNIT_TABLE_BEAUTIFY" val="smartTable{6912f6e2-8fd1-4a4f-9ec0-6aa026056f43}"/>
</p:tagLst>
</file>

<file path=ppt/tags/tag94.xml><?xml version="1.0" encoding="utf-8"?>
<p:tagLst xmlns:p="http://schemas.openxmlformats.org/presentationml/2006/main">
  <p:tag name="KSO_WM_UNIT_TABLE_BEAUTIFY" val="smartTable{a2f23673-f23a-49ee-a6d8-d62826f97a1e}"/>
</p:tagLst>
</file>

<file path=ppt/tags/tag95.xml><?xml version="1.0" encoding="utf-8"?>
<p:tagLst xmlns:p="http://schemas.openxmlformats.org/presentationml/2006/main">
  <p:tag name="KSO_WM_UNIT_TABLE_BEAUTIFY" val="smartTable{78e08a5f-f4c1-47cd-93fe-c0dfa94794e1}"/>
</p:tagLst>
</file>

<file path=ppt/tags/tag96.xml><?xml version="1.0" encoding="utf-8"?>
<p:tagLst xmlns:p="http://schemas.openxmlformats.org/presentationml/2006/main">
  <p:tag name="KSO_WM_UNIT_TABLE_BEAUTIFY" val="smartTable{00709f48-81f3-461c-9eea-1080eafe2e5b}"/>
  <p:tag name="TABLE_ENDDRAG_ORIGIN_RECT" val="1133*204"/>
  <p:tag name="TABLE_ENDDRAG_RECT" val="0*361*1133*204"/>
  <p:tag name="TABLE_EMPHASIZE_COLOR" val="16415013"/>
</p:tagLst>
</file>

<file path=ppt/tags/tag97.xml><?xml version="1.0" encoding="utf-8"?>
<p:tagLst xmlns:p="http://schemas.openxmlformats.org/presentationml/2006/main">
  <p:tag name="KSO_WM_UNIT_TABLE_BEAUTIFY" val="smartTable{6477d0f9-a824-4f9d-a85f-f8e6cd99508e}"/>
</p:tagLst>
</file>

<file path=ppt/tags/tag9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9.xml><?xml version="1.0" encoding="utf-8"?>
<p:tagLst xmlns:p="http://schemas.openxmlformats.org/presentationml/2006/main">
  <p:tag name="COMMONDATA" val="eyJoZGlkIjoiZmY1ZjA1ZWE1ODVhZDljY2NjMWJhZjlkZTFiZWVlOTEifQ=="/>
  <p:tag name="KSO_WPP_MARK_KEY" val="57967cff-7e86-4edf-bdde-103080fa89ae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48214</Words>
  <Application>WPS 演示</Application>
  <PresentationFormat>宽屏</PresentationFormat>
  <Paragraphs>3542</Paragraphs>
  <Slides>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别后风波</cp:lastModifiedBy>
  <cp:revision>160</cp:revision>
  <dcterms:created xsi:type="dcterms:W3CDTF">2019-06-19T02:08:00Z</dcterms:created>
  <dcterms:modified xsi:type="dcterms:W3CDTF">2023-01-12T09:57:13Z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48DBB4CACA6E4BD5A081A6D38D17E9B4</vt:lpwstr>
  </property>
</Properties>
</file>